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73" r:id="rId2"/>
    <p:sldId id="274" r:id="rId3"/>
    <p:sldId id="275" r:id="rId4"/>
    <p:sldId id="481" r:id="rId5"/>
    <p:sldId id="482" r:id="rId6"/>
    <p:sldId id="276" r:id="rId7"/>
    <p:sldId id="278" r:id="rId8"/>
    <p:sldId id="268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Endorsement Review &amp; Selection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16AACB-6198-4030-A215-5F0DF8F59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61032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Endorsement Review &amp; Selection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ADFE5C-03ED-4E53-A1DB-DE02B72B5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7454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Endorsement Review &amp; Selection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DFE5C-03ED-4E53-A1DB-DE02B72B5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57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C5F5-01AE-4321-9A61-AC3E1BE614D6}" type="datetime1">
              <a:rPr lang="en-US" smtClean="0">
                <a:solidFill>
                  <a:srgbClr val="373545">
                    <a:lumMod val="90000"/>
                    <a:lumOff val="10000"/>
                  </a:srgbClr>
                </a:solidFill>
              </a:rPr>
              <a:pPr/>
              <a:t>8/21/2023</a:t>
            </a:fld>
            <a:endParaRPr lang="en-US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D3A9-0F87-4EAE-96B9-8244CE10638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94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97B-0E3D-4804-B9CB-6A4C945CF7FF}" type="datetime1">
              <a:rPr lang="en-US" smtClean="0">
                <a:solidFill>
                  <a:srgbClr val="373545">
                    <a:lumMod val="90000"/>
                    <a:lumOff val="10000"/>
                  </a:srgbClr>
                </a:solidFill>
              </a:rPr>
              <a:pPr/>
              <a:t>8/21/2023</a:t>
            </a:fld>
            <a:endParaRPr lang="en-US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D3A9-0F87-4EAE-96B9-8244CE10638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9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175B-B7AA-480F-B9E4-6B81DC6837FA}" type="datetime1">
              <a:rPr lang="en-US" smtClean="0">
                <a:solidFill>
                  <a:srgbClr val="373545">
                    <a:lumMod val="90000"/>
                    <a:lumOff val="10000"/>
                  </a:srgbClr>
                </a:solidFill>
              </a:rPr>
              <a:pPr/>
              <a:t>8/21/2023</a:t>
            </a:fld>
            <a:endParaRPr lang="en-US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D3A9-0F87-4EAE-96B9-8244CE10638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9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9D8E-5ED4-41A4-8EFF-6224F126F17C}" type="datetime1">
              <a:rPr lang="en-US" smtClean="0">
                <a:solidFill>
                  <a:srgbClr val="373545">
                    <a:lumMod val="90000"/>
                    <a:lumOff val="10000"/>
                  </a:srgbClr>
                </a:solidFill>
              </a:rPr>
              <a:pPr/>
              <a:t>8/21/2023</a:t>
            </a:fld>
            <a:endParaRPr lang="en-US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D3A9-0F87-4EAE-96B9-8244CE10638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B211-7BEF-4A8A-B300-912766EF3802}" type="datetime1">
              <a:rPr lang="en-US" smtClean="0">
                <a:solidFill>
                  <a:srgbClr val="373545">
                    <a:lumMod val="90000"/>
                    <a:lumOff val="10000"/>
                  </a:srgbClr>
                </a:solidFill>
              </a:rPr>
              <a:pPr/>
              <a:t>8/21/2023</a:t>
            </a:fld>
            <a:endParaRPr lang="en-US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D3A9-0F87-4EAE-96B9-8244CE10638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91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2E7B-A79D-4960-869F-2B220C709076}" type="datetime1">
              <a:rPr lang="en-US" smtClean="0">
                <a:solidFill>
                  <a:srgbClr val="373545">
                    <a:lumMod val="90000"/>
                    <a:lumOff val="10000"/>
                  </a:srgbClr>
                </a:solidFill>
              </a:rPr>
              <a:pPr/>
              <a:t>8/21/2023</a:t>
            </a:fld>
            <a:endParaRPr lang="en-US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D3A9-0F87-4EAE-96B9-8244CE10638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1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D422-3CB1-42B0-9377-724551F64093}" type="datetime1">
              <a:rPr lang="en-US" smtClean="0">
                <a:solidFill>
                  <a:srgbClr val="373545">
                    <a:lumMod val="90000"/>
                    <a:lumOff val="10000"/>
                  </a:srgbClr>
                </a:solidFill>
              </a:rPr>
              <a:pPr/>
              <a:t>8/21/2023</a:t>
            </a:fld>
            <a:endParaRPr lang="en-US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D3A9-0F87-4EAE-96B9-8244CE10638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0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7741-B785-45EF-9259-8DAB04DD7D65}" type="datetime1">
              <a:rPr lang="en-US" smtClean="0">
                <a:solidFill>
                  <a:srgbClr val="373545">
                    <a:lumMod val="90000"/>
                    <a:lumOff val="10000"/>
                  </a:srgbClr>
                </a:solidFill>
              </a:rPr>
              <a:pPr/>
              <a:t>8/21/2023</a:t>
            </a:fld>
            <a:endParaRPr lang="en-US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D3A9-0F87-4EAE-96B9-8244CE10638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0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9FD5-322D-41AA-8483-FA997F8880D2}" type="datetime1">
              <a:rPr lang="en-US" smtClean="0">
                <a:solidFill>
                  <a:srgbClr val="373545">
                    <a:lumMod val="90000"/>
                    <a:lumOff val="10000"/>
                  </a:srgbClr>
                </a:solidFill>
              </a:rPr>
              <a:pPr/>
              <a:t>8/21/2023</a:t>
            </a:fld>
            <a:endParaRPr lang="en-US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D3A9-0F87-4EAE-96B9-8244CE10638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5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D71C1C5-319C-49A3-B388-E0C40CDFD6B9}" type="datetime1">
              <a:rPr lang="en-US" smtClean="0">
                <a:solidFill>
                  <a:srgbClr val="373545">
                    <a:lumMod val="90000"/>
                    <a:lumOff val="10000"/>
                  </a:srgbClr>
                </a:solidFill>
              </a:rPr>
              <a:pPr/>
              <a:t>8/21/2023</a:t>
            </a:fld>
            <a:endParaRPr lang="en-US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CBD3A9-0F87-4EAE-96B9-8244CE10638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2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D158-EA8F-4433-8108-70AA8140B5E1}" type="datetime1">
              <a:rPr lang="en-US" smtClean="0">
                <a:solidFill>
                  <a:srgbClr val="373545">
                    <a:lumMod val="90000"/>
                    <a:lumOff val="10000"/>
                  </a:srgbClr>
                </a:solidFill>
              </a:rPr>
              <a:pPr/>
              <a:t>8/21/2023</a:t>
            </a:fld>
            <a:endParaRPr lang="en-US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D3A9-0F87-4EAE-96B9-8244CE10638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5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76F69D-9178-4E94-8AC6-CED9F870A7C5}" type="datetime1">
              <a:rPr lang="en-US" smtClean="0">
                <a:solidFill>
                  <a:srgbClr val="373545">
                    <a:lumMod val="90000"/>
                    <a:lumOff val="10000"/>
                  </a:srgbClr>
                </a:solidFill>
              </a:rPr>
              <a:pPr/>
              <a:t>8/21/2023</a:t>
            </a:fld>
            <a:endParaRPr lang="en-US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5CBD3A9-0F87-4EAE-96B9-8244CE10638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94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results?search_query=cfisd+ct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DD66F5-436B-4878-BA90-EB5A1364B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685800"/>
            <a:ext cx="7543800" cy="3505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Endorsements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&amp;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Programs of Study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866BF2-4DAE-461B-AFB3-A54A97F4C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495800"/>
            <a:ext cx="1680761" cy="167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004797-2CAB-4BEB-B9FC-BF9EBFACE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975">
            <a:off x="6407729" y="393216"/>
            <a:ext cx="2383724" cy="246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2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DEBB-B03F-4089-B683-3FA98AA6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8153400" cy="1618395"/>
          </a:xfrm>
        </p:spPr>
        <p:txBody>
          <a:bodyPr>
            <a:normAutofit fontScale="90000"/>
          </a:bodyPr>
          <a:lstStyle/>
          <a:p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r>
              <a:rPr lang="en-US" sz="4000" b="1" i="1" dirty="0">
                <a:solidFill>
                  <a:schemeClr val="accent2"/>
                </a:solidFill>
              </a:rPr>
              <a:t>Endorsements</a:t>
            </a:r>
            <a:r>
              <a:rPr lang="en-US" sz="2700" dirty="0"/>
              <a:t> </a:t>
            </a:r>
            <a:r>
              <a:rPr lang="en-US" sz="3100" dirty="0"/>
              <a:t>are a related series of courses that are grouped together by interest or skill set.  They provide students in-depth knowledge of a subject area.  </a:t>
            </a:r>
            <a:br>
              <a:rPr lang="en-US" sz="3100" dirty="0"/>
            </a:br>
            <a:r>
              <a:rPr lang="en-US" sz="3100" b="1" dirty="0">
                <a:solidFill>
                  <a:schemeClr val="accent2"/>
                </a:solidFill>
              </a:rPr>
              <a:t>Students can choose from 5 Endorsement areas: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550B3-EB93-46C5-A783-5CB3960B2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8153400" cy="402336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/>
              <a:t>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Business &amp; Industry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Public Services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Arts &amp; Humanities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Multidisciplinary Studies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chemeClr val="accent2"/>
                </a:solidFill>
              </a:rPr>
              <a:t>                      </a:t>
            </a:r>
            <a:r>
              <a:rPr lang="en-US" sz="2800" b="1" i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(Student Booklet – pages </a:t>
            </a:r>
            <a:r>
              <a:rPr lang="en-US" sz="2800" b="1" i="1" u="sng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12-13</a:t>
            </a:r>
            <a:r>
              <a:rPr lang="en-US" sz="2800" b="1" i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315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DEBB-B03F-4089-B683-3FA98AA6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38" y="381000"/>
            <a:ext cx="8153400" cy="990600"/>
          </a:xfrm>
        </p:spPr>
        <p:txBody>
          <a:bodyPr>
            <a:normAutofit fontScale="90000"/>
          </a:bodyPr>
          <a:lstStyle/>
          <a:p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r>
              <a:rPr lang="en-US" sz="3100" b="1" i="1" dirty="0">
                <a:solidFill>
                  <a:schemeClr val="accent2"/>
                </a:solidFill>
              </a:rPr>
              <a:t>Programs of Study </a:t>
            </a:r>
            <a:r>
              <a:rPr lang="en-US" sz="3100" dirty="0"/>
              <a:t> </a:t>
            </a:r>
            <a:r>
              <a:rPr lang="en-US" sz="2700" dirty="0"/>
              <a:t>are a coherent sequence of CTE courses, industry-based certifications, &amp; work-based learning designed to ensure students are prepared for in-demand, high-skill, high-wage careers.  They also support the completion of an endorsement.</a:t>
            </a:r>
            <a:endParaRPr lang="en-US" sz="2700" b="1" dirty="0">
              <a:solidFill>
                <a:schemeClr val="accent2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96AC32A-10EC-26F7-D92E-3AFA40558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631" y="1447800"/>
            <a:ext cx="7094738" cy="4864963"/>
          </a:xfrm>
        </p:spPr>
      </p:pic>
    </p:spTree>
    <p:extLst>
      <p:ext uri="{BB962C8B-B14F-4D97-AF65-F5344CB8AC3E}">
        <p14:creationId xmlns:p14="http://schemas.microsoft.com/office/powerpoint/2010/main" val="348360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2FC3158-0B4E-4944-8FFC-26BB568EFDD1}"/>
              </a:ext>
            </a:extLst>
          </p:cNvPr>
          <p:cNvSpPr txBox="1"/>
          <p:nvPr/>
        </p:nvSpPr>
        <p:spPr>
          <a:xfrm>
            <a:off x="-152402" y="1044866"/>
            <a:ext cx="899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that this is a 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2400" i="1" dirty="0">
                <a:solidFill>
                  <a:srgbClr val="00B0F0"/>
                </a:solidFill>
                <a:latin typeface="Calibri" panose="020F0502020204030204"/>
              </a:rPr>
              <a:t>there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will </a:t>
            </a:r>
            <a:r>
              <a:rPr lang="en-US" sz="2400" i="1" dirty="0">
                <a:solidFill>
                  <a:srgbClr val="00B0F0"/>
                </a:solidFill>
                <a:latin typeface="Calibri" panose="020F0502020204030204"/>
              </a:rPr>
              <a:t>be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opportunity to make changes in high school!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79" y="148083"/>
            <a:ext cx="8763000" cy="105985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Choosing an </a:t>
            </a:r>
            <a:r>
              <a:rPr lang="en-US" sz="3200" i="1" dirty="0">
                <a:solidFill>
                  <a:schemeClr val="accent2"/>
                </a:solidFill>
                <a:latin typeface="+mn-lt"/>
              </a:rPr>
              <a:t>Endorsement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i="1" dirty="0">
                <a:solidFill>
                  <a:schemeClr val="accent2"/>
                </a:solidFill>
                <a:latin typeface="+mn-lt"/>
              </a:rPr>
              <a:t>&amp; Option/Program of Study             </a:t>
            </a:r>
            <a:r>
              <a:rPr lang="en-US" sz="2800" dirty="0">
                <a:latin typeface="+mn-lt"/>
              </a:rPr>
              <a:t>may seem overwhelming…</a:t>
            </a:r>
            <a:endParaRPr lang="en-US" sz="2800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8022A8-556C-49A1-88B5-DDE6438C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991101"/>
            <a:ext cx="9067801" cy="369643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u="sng" dirty="0">
                <a:solidFill>
                  <a:schemeClr val="accent2"/>
                </a:solidFill>
              </a:rPr>
              <a:t>Explore career options in </a:t>
            </a:r>
            <a:r>
              <a:rPr lang="en-US" sz="2800" b="1" i="1" u="sng" dirty="0">
                <a:solidFill>
                  <a:srgbClr val="00B050"/>
                </a:solidFill>
              </a:rPr>
              <a:t>Xello</a:t>
            </a:r>
          </a:p>
          <a:p>
            <a:pPr marL="0" indent="0">
              <a:lnSpc>
                <a:spcPct val="100000"/>
              </a:lnSpc>
              <a:buNone/>
            </a:pPr>
            <a:r>
              <a:rPr kumimoji="0" lang="en-US" sz="2800" b="1" i="1" u="none" strike="noStrike" kern="1200" cap="none" spc="-5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Mycfisd.net/Additional Resources/Xello SSO Student Access   </a:t>
            </a:r>
          </a:p>
          <a:p>
            <a:pPr marL="0" indent="0">
              <a:lnSpc>
                <a:spcPct val="100000"/>
              </a:lnSpc>
              <a:buNone/>
            </a:pPr>
            <a:r>
              <a:rPr kumimoji="0" lang="en-US" sz="2800" b="1" i="1" u="none" strike="noStrike" kern="1200" cap="none" spc="-5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j-ea"/>
                <a:cs typeface="+mj-cs"/>
              </a:rPr>
              <a:t>	Xello </a:t>
            </a:r>
            <a:r>
              <a:rPr kumimoji="0" lang="en-US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Dashboard</a:t>
            </a:r>
            <a:br>
              <a:rPr kumimoji="0" lang="en-US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j-ea"/>
                <a:cs typeface="+mj-cs"/>
              </a:rPr>
              <a:t>                	     Explore Options</a:t>
            </a:r>
            <a:br>
              <a:rPr kumimoji="0" lang="en-US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j-ea"/>
                <a:cs typeface="+mj-cs"/>
              </a:rPr>
              <a:t>                            Careers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/>
                </a:solidFill>
              </a:rPr>
              <a:t>Click on </a:t>
            </a:r>
            <a:r>
              <a:rPr lang="en-US" sz="1800" i="1" dirty="0">
                <a:solidFill>
                  <a:srgbClr val="00B0F0"/>
                </a:solidFill>
              </a:rPr>
              <a:t>More Filters/Career Clusters or School Subjects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BB0240-2A88-4089-A091-909991CAE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898" y="4111962"/>
            <a:ext cx="3042109" cy="25740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B8101C-3411-41C5-BC43-88B659565F5B}"/>
              </a:ext>
            </a:extLst>
          </p:cNvPr>
          <p:cNvSpPr txBox="1"/>
          <p:nvPr/>
        </p:nvSpPr>
        <p:spPr>
          <a:xfrm>
            <a:off x="157579" y="1845163"/>
            <a:ext cx="84611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chemeClr val="accent2"/>
                </a:solidFill>
              </a:rPr>
              <a:t>Simply start by asking yourself a few questions</a:t>
            </a:r>
            <a:r>
              <a:rPr lang="en-US" sz="2800" dirty="0"/>
              <a:t>:                                                  </a:t>
            </a:r>
          </a:p>
          <a:p>
            <a:r>
              <a:rPr lang="en-US" dirty="0"/>
              <a:t>     *What are my interest, talents, and/or career aspirations?                                       </a:t>
            </a:r>
          </a:p>
          <a:p>
            <a:r>
              <a:rPr lang="en-US" dirty="0"/>
              <a:t>     *What are my post-secondary goals?</a:t>
            </a:r>
          </a:p>
        </p:txBody>
      </p:sp>
    </p:spTree>
    <p:extLst>
      <p:ext uri="{BB962C8B-B14F-4D97-AF65-F5344CB8AC3E}">
        <p14:creationId xmlns:p14="http://schemas.microsoft.com/office/powerpoint/2010/main" val="2304243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655E2-5AE2-45CA-A615-E030957C2A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228600"/>
            <a:ext cx="8962136" cy="63246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800" b="1" i="1" dirty="0">
              <a:solidFill>
                <a:schemeClr val="accent1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i="1" dirty="0">
                <a:solidFill>
                  <a:schemeClr val="accent1"/>
                </a:solidFill>
                <a:latin typeface="+mj-lt"/>
              </a:rPr>
              <a:t>Check out the CFISD CTE videos </a:t>
            </a:r>
            <a:r>
              <a:rPr lang="en-US" i="1" dirty="0"/>
              <a:t>to learn more about some of the programs available here in our district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b="1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https://www.youtube.com/results?search_query=cfisd+cte</a:t>
            </a:r>
            <a:endParaRPr lang="en-US" i="1" dirty="0"/>
          </a:p>
          <a:p>
            <a:pPr marL="0" indent="0">
              <a:lnSpc>
                <a:spcPct val="100000"/>
              </a:lnSpc>
              <a:buNone/>
            </a:pPr>
            <a:endParaRPr lang="en-US" i="1" dirty="0"/>
          </a:p>
          <a:p>
            <a:pPr marL="457200" indent="-457200">
              <a:lnSpc>
                <a:spcPct val="100000"/>
              </a:lnSpc>
              <a:buAutoNum type="arabicPeriod" startAt="4"/>
            </a:pPr>
            <a:endParaRPr lang="en-US" dirty="0"/>
          </a:p>
          <a:p>
            <a:pPr marL="457200" indent="-457200">
              <a:lnSpc>
                <a:spcPct val="100000"/>
              </a:lnSpc>
              <a:buAutoNum type="arabicPeriod" startAt="4"/>
            </a:pPr>
            <a:endParaRPr lang="en-US" dirty="0"/>
          </a:p>
          <a:p>
            <a:pPr marL="457200" indent="-457200">
              <a:lnSpc>
                <a:spcPct val="100000"/>
              </a:lnSpc>
              <a:buAutoNum type="arabicPeriod" startAt="4"/>
            </a:pPr>
            <a:endParaRPr lang="en-US" dirty="0"/>
          </a:p>
          <a:p>
            <a:pPr marL="457200" indent="-457200">
              <a:lnSpc>
                <a:spcPct val="100000"/>
              </a:lnSpc>
              <a:buAutoNum type="arabicPeriod" startAt="4"/>
            </a:pPr>
            <a:endParaRPr lang="en-US" dirty="0"/>
          </a:p>
          <a:p>
            <a:pPr marL="457200" indent="-457200">
              <a:lnSpc>
                <a:spcPct val="100000"/>
              </a:lnSpc>
              <a:buAutoNum type="arabicPeriod" startAt="4"/>
            </a:pPr>
            <a:endParaRPr lang="en-US" dirty="0"/>
          </a:p>
          <a:p>
            <a:r>
              <a:rPr lang="en-US" i="1" dirty="0"/>
              <a:t>(Note:  There are several different videos available)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3801AF-E567-4A5F-BBE5-4661E9A0F0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52546"/>
            <a:ext cx="106553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0CD5C8-5963-4376-A545-79E9D3477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9144000" cy="19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5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599E860-31D2-4870-B64C-DDD2F5418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99" y="30707"/>
            <a:ext cx="1447800" cy="48772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u="sng" dirty="0"/>
              <a:t>Now…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A2D4C38-A0F9-4F7C-BAA3-546D90173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7991" y="685800"/>
            <a:ext cx="3233374" cy="5933535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/>
              <a:t>1 – Select your Endorsement(s)      </a:t>
            </a:r>
            <a:r>
              <a:rPr lang="en-US" sz="2600" dirty="0">
                <a:solidFill>
                  <a:srgbClr val="FFFF00"/>
                </a:solidFill>
              </a:rPr>
              <a:t>            (</a:t>
            </a:r>
            <a:r>
              <a:rPr lang="en-US" sz="2100" dirty="0">
                <a:solidFill>
                  <a:srgbClr val="FFFF00"/>
                </a:solidFill>
              </a:rPr>
              <a:t>e</a:t>
            </a:r>
            <a:r>
              <a:rPr lang="en-US" sz="2100" i="1" u="sng" dirty="0">
                <a:solidFill>
                  <a:srgbClr val="FFFF00"/>
                </a:solidFill>
              </a:rPr>
              <a:t>xample</a:t>
            </a:r>
            <a:r>
              <a:rPr lang="en-US" sz="2100" i="1" dirty="0">
                <a:solidFill>
                  <a:srgbClr val="FFFF00"/>
                </a:solidFill>
              </a:rPr>
              <a:t>: Business &amp; Industry/                 Ag, Food &amp; Natural Resources)</a:t>
            </a:r>
          </a:p>
          <a:p>
            <a:endParaRPr lang="en-US" sz="3100" dirty="0"/>
          </a:p>
          <a:p>
            <a:r>
              <a:rPr lang="en-US" sz="3100" dirty="0"/>
              <a:t>2 - Choose an Option or </a:t>
            </a:r>
            <a:r>
              <a:rPr lang="en-US" sz="3100" u="sng" dirty="0"/>
              <a:t>Program of Study</a:t>
            </a:r>
            <a:r>
              <a:rPr lang="en-US" sz="3100" dirty="0"/>
              <a:t>                           </a:t>
            </a:r>
            <a:r>
              <a:rPr lang="en-US" sz="2100" i="1" dirty="0">
                <a:solidFill>
                  <a:srgbClr val="FFFF00"/>
                </a:solidFill>
              </a:rPr>
              <a:t>(</a:t>
            </a:r>
            <a:r>
              <a:rPr lang="en-US" sz="2100" i="1" u="sng" dirty="0">
                <a:solidFill>
                  <a:srgbClr val="FFFF00"/>
                </a:solidFill>
              </a:rPr>
              <a:t>example</a:t>
            </a:r>
            <a:r>
              <a:rPr lang="en-US" sz="2100" i="1" dirty="0">
                <a:solidFill>
                  <a:srgbClr val="FFFF00"/>
                </a:solidFill>
              </a:rPr>
              <a:t>: Ag1 – Animal Science)</a:t>
            </a:r>
          </a:p>
          <a:p>
            <a:endParaRPr lang="en-US" sz="3100" dirty="0"/>
          </a:p>
          <a:p>
            <a:r>
              <a:rPr lang="en-US" sz="3100" dirty="0"/>
              <a:t>3 – Use the list of courses provided to make your selections for each year</a:t>
            </a:r>
          </a:p>
          <a:p>
            <a:endParaRPr lang="en-US" sz="3100" dirty="0"/>
          </a:p>
          <a:p>
            <a:r>
              <a:rPr lang="en-US" sz="3100" dirty="0"/>
              <a:t>4 – Add these courses to your 4-Year Plan</a:t>
            </a:r>
          </a:p>
          <a:p>
            <a:endParaRPr lang="en-US" sz="3000" dirty="0"/>
          </a:p>
          <a:p>
            <a:endParaRPr lang="en-US" sz="3200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53725D2-C43D-4497-985C-3FE2E267D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83429"/>
            <a:ext cx="4800600" cy="487722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4054D96-A8EA-4638-9DC5-8730D3C1DD3B}"/>
              </a:ext>
            </a:extLst>
          </p:cNvPr>
          <p:cNvCxnSpPr>
            <a:cxnSpLocks/>
          </p:cNvCxnSpPr>
          <p:nvPr/>
        </p:nvCxnSpPr>
        <p:spPr>
          <a:xfrm flipV="1">
            <a:off x="2281018" y="381000"/>
            <a:ext cx="2367182" cy="74343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36B3E82-017C-43CD-A9B9-7EDF73E890C8}"/>
              </a:ext>
            </a:extLst>
          </p:cNvPr>
          <p:cNvCxnSpPr>
            <a:cxnSpLocks/>
          </p:cNvCxnSpPr>
          <p:nvPr/>
        </p:nvCxnSpPr>
        <p:spPr>
          <a:xfrm flipV="1">
            <a:off x="2917154" y="1786213"/>
            <a:ext cx="1897348" cy="1062469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AAABB75-5AB7-4F2E-9B5D-3CBA3286F420}"/>
              </a:ext>
            </a:extLst>
          </p:cNvPr>
          <p:cNvCxnSpPr>
            <a:cxnSpLocks/>
          </p:cNvCxnSpPr>
          <p:nvPr/>
        </p:nvCxnSpPr>
        <p:spPr>
          <a:xfrm flipV="1">
            <a:off x="2603015" y="3124200"/>
            <a:ext cx="2121385" cy="75212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F1458D-AEE9-5EEC-767E-45EC16DC1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7837" y="731838"/>
            <a:ext cx="2367182" cy="5820942"/>
          </a:xfrm>
        </p:spPr>
      </p:pic>
    </p:spTree>
    <p:extLst>
      <p:ext uri="{BB962C8B-B14F-4D97-AF65-F5344CB8AC3E}">
        <p14:creationId xmlns:p14="http://schemas.microsoft.com/office/powerpoint/2010/main" val="1245406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599E860-31D2-4870-B64C-DDD2F5418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3" y="188791"/>
            <a:ext cx="2517888" cy="826128"/>
          </a:xfrm>
        </p:spPr>
        <p:txBody>
          <a:bodyPr>
            <a:normAutofit/>
          </a:bodyPr>
          <a:lstStyle/>
          <a:p>
            <a:pPr algn="ctr"/>
            <a:r>
              <a:rPr lang="en-US" sz="2800" b="1" i="1" u="sng" dirty="0"/>
              <a:t>If you have space available…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A2D4C38-A0F9-4F7C-BAA3-546D90173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78" y="1042911"/>
            <a:ext cx="2964397" cy="5933535"/>
          </a:xfrm>
        </p:spPr>
        <p:txBody>
          <a:bodyPr>
            <a:norm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 may want to consider including:</a:t>
            </a:r>
            <a:endParaRPr lang="en-US" sz="2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courses in any of the </a:t>
            </a:r>
            <a:r>
              <a:rPr lang="en-US" sz="2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core academic areas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(English, Math, Science, Social Studies)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courses from your </a:t>
            </a:r>
            <a:r>
              <a:rPr lang="en-US" sz="2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Endorsement 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area(s)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of the courses listed in the </a:t>
            </a:r>
            <a:r>
              <a:rPr lang="en-US" sz="2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Booklet – page </a:t>
            </a:r>
            <a:r>
              <a:rPr lang="en-US" sz="2000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</a:t>
            </a:r>
            <a:endParaRPr lang="en-US" sz="2000" u="sng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5026D4-B408-0F0B-FF88-EB662DFF65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791956"/>
              </p:ext>
            </p:extLst>
          </p:nvPr>
        </p:nvGraphicFramePr>
        <p:xfrm>
          <a:off x="3460750" y="381000"/>
          <a:ext cx="5226051" cy="6248401"/>
        </p:xfrm>
        <a:graphic>
          <a:graphicData uri="http://schemas.openxmlformats.org/drawingml/2006/table">
            <a:tbl>
              <a:tblPr firstRow="1" firstCol="1" bandRow="1"/>
              <a:tblGrid>
                <a:gridCol w="1246827">
                  <a:extLst>
                    <a:ext uri="{9D8B030D-6E8A-4147-A177-3AD203B41FA5}">
                      <a16:colId xmlns:a16="http://schemas.microsoft.com/office/drawing/2014/main" val="2251256195"/>
                    </a:ext>
                  </a:extLst>
                </a:gridCol>
                <a:gridCol w="446549">
                  <a:extLst>
                    <a:ext uri="{9D8B030D-6E8A-4147-A177-3AD203B41FA5}">
                      <a16:colId xmlns:a16="http://schemas.microsoft.com/office/drawing/2014/main" val="1014007074"/>
                    </a:ext>
                  </a:extLst>
                </a:gridCol>
                <a:gridCol w="415609">
                  <a:extLst>
                    <a:ext uri="{9D8B030D-6E8A-4147-A177-3AD203B41FA5}">
                      <a16:colId xmlns:a16="http://schemas.microsoft.com/office/drawing/2014/main" val="2852831802"/>
                    </a:ext>
                  </a:extLst>
                </a:gridCol>
                <a:gridCol w="3117066">
                  <a:extLst>
                    <a:ext uri="{9D8B030D-6E8A-4147-A177-3AD203B41FA5}">
                      <a16:colId xmlns:a16="http://schemas.microsoft.com/office/drawing/2014/main" val="3640936928"/>
                    </a:ext>
                  </a:extLst>
                </a:gridCol>
              </a:tblGrid>
              <a:tr h="2952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Course Title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Course #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(s)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7504"/>
                  </a:ext>
                </a:extLst>
              </a:tr>
              <a:tr h="237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Professional Communications 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(.5 credit)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06020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9-12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Develop effective interpersonal communication skills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014021"/>
                  </a:ext>
                </a:extLst>
              </a:tr>
              <a:tr h="26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Touch System Data Entry (Keyboarding) (.5 credit)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51220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9-10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keyboarding &amp; formatting skills needed for success in the workplace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64406"/>
                  </a:ext>
                </a:extLst>
              </a:tr>
              <a:tr h="26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LeadWorthy (.5 credit)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60220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9-12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Activity-oriented course designed to develop personal responsibility, leadership, and professional skills through explicit social-emotional participatory learning experiences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237031"/>
                  </a:ext>
                </a:extLst>
              </a:tr>
              <a:tr h="26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Photojournalism (.5 credit)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08620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9-12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Introduces the world of photography and journalism;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must have your own digital camera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819969"/>
                  </a:ext>
                </a:extLst>
              </a:tr>
              <a:tr h="144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Principles of Education &amp; Training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86423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9-11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Basic knowledge and skills needed for a career in education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653593"/>
                  </a:ext>
                </a:extLst>
              </a:tr>
              <a:tr h="537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Lifetime Nutrition &amp; Wellness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(.5 credit)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85720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9-11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US" sz="6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graders may enroll after taking Principles of Human Services or Principles of Hospitality &amp; Tourism in middle school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Nutrition, digestion, calories/metabolism, diet-related diseases, food allergies, safety &amp; sanitation in food preparation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943958"/>
                  </a:ext>
                </a:extLst>
              </a:tr>
              <a:tr h="144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Automotive Basics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93943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9-11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Basic repair, maintenance and servicing of vehicle systems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310320"/>
                  </a:ext>
                </a:extLst>
              </a:tr>
              <a:tr h="26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Business Information Management I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54623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9-12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Word processing, spreadsheets, multimedia presentations, databases, internet research, &amp; emerging technologies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650164"/>
                  </a:ext>
                </a:extLst>
              </a:tr>
              <a:tr h="4009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Journalism I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08123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9-12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Required prerequisite for Adv. Journalism I – Yearbook or Adv. Journalism I - Newspaper</a:t>
                      </a: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Writing, technology, visual, and electronic media are used as tools for learning as students produce effective communications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919797"/>
                  </a:ext>
                </a:extLst>
              </a:tr>
              <a:tr h="4009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Debate I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06513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9-12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Required prerequisite for Debate II-IV</a:t>
                      </a: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Study current events and logic while preparing and presenting arguments on a variety of controversial issues; participation in competitive speech and debate events is required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895879"/>
                  </a:ext>
                </a:extLst>
              </a:tr>
              <a:tr h="26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Intro to Cosmetology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94023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9-11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Hair style, manicures, skin care, make up, and other aspects of the personal care service industry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356421"/>
                  </a:ext>
                </a:extLst>
              </a:tr>
              <a:tr h="1520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Digital Media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54543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9-12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Design and create multimedia projects using Adobe Photoshop; potential for certification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131995"/>
                  </a:ext>
                </a:extLst>
              </a:tr>
              <a:tr h="1520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Child Development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85233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10-12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Child growth from prenatal through school-age children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722582"/>
                  </a:ext>
                </a:extLst>
              </a:tr>
              <a:tr h="1520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Money Matters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53913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9-12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Bank record management, credit cards, investing, insurance and budgets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329998"/>
                  </a:ext>
                </a:extLst>
              </a:tr>
              <a:tr h="26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Creative &amp; Imaginative Writing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(.5 or 1 credit)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09520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09523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10-12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Develop increased skill, creativity, and versatility as writers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709698"/>
                  </a:ext>
                </a:extLst>
              </a:tr>
              <a:tr h="26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ACT/SAT Prep (.5 credit)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00370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11-12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Prerequisite:  Completion of or concurrent enrollment in Algebra II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Provides students with strategies for college entrance exams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242155"/>
                  </a:ext>
                </a:extLst>
              </a:tr>
              <a:tr h="1520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African-American Studies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14213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10-12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Focus on the historical and cultural contributions of African-Americans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387654"/>
                  </a:ext>
                </a:extLst>
              </a:tr>
              <a:tr h="1520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Mexican-American Studies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14113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10-12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Focus on the historical and cultural contributions of Mexican-Americans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678959"/>
                  </a:ext>
                </a:extLst>
              </a:tr>
              <a:tr h="26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Psychology (.5 credit) </a:t>
                      </a:r>
                      <a:r>
                        <a:rPr lang="en-US" sz="600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Psychology AP (.5 credit)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13620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13650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11-12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Understanding the concept of human behavior, theories of personality, human growth &amp; development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726973"/>
                  </a:ext>
                </a:extLst>
              </a:tr>
              <a:tr h="1520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Sociology (.5 credit)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13420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11-12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Understanding of self and the society in which one lives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625296"/>
                  </a:ext>
                </a:extLst>
              </a:tr>
              <a:tr h="26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Street Law (.5 credit) </a:t>
                      </a:r>
                      <a:r>
                        <a:rPr lang="en-US" sz="600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   (1 credit)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13720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13723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11-12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Court structure, criminal procedure, civil rights &amp; other legal issues; criminal law one semester &amp; civil law the other semester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32518"/>
                  </a:ext>
                </a:extLst>
              </a:tr>
              <a:tr h="26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World Area Studies K or H (.5) </a:t>
                      </a:r>
                      <a:r>
                        <a:rPr lang="en-US" sz="600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 (1 credit)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14010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14113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11-12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Study of geography, culture, history, politics, and economic development of selected regions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376469"/>
                  </a:ext>
                </a:extLst>
              </a:tr>
              <a:tr h="26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PALs I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PALs II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60023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60123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11-12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Peer Assistance &amp; Leadership program; work as a peer mentor with elementary, middle &amp; high school age youth; effective training in resiliency strategies.  </a:t>
                      </a: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Application required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296055"/>
                  </a:ext>
                </a:extLst>
              </a:tr>
              <a:tr h="26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College Readiness &amp; Study Skills (.5 credit)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00340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Open to students who plan to attend post-secondary education; designed to help students transition into the post-secondary environment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695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83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43649" y="-304800"/>
            <a:ext cx="91439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i="1" dirty="0">
              <a:solidFill>
                <a:schemeClr val="accent1"/>
              </a:solidFill>
            </a:endParaRPr>
          </a:p>
          <a:p>
            <a:pPr algn="ctr"/>
            <a:r>
              <a:rPr lang="en-US" sz="2400" b="1" i="1" dirty="0">
                <a:solidFill>
                  <a:schemeClr val="accent1"/>
                </a:solidFill>
              </a:rPr>
              <a:t>Complete &amp; Check Your 4-Year Plan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List High School credits earned in Middle School </a:t>
            </a:r>
            <a:r>
              <a:rPr lang="en-US" sz="2000" b="1" i="1" dirty="0">
                <a:solidFill>
                  <a:srgbClr val="00B050"/>
                </a:solidFill>
              </a:rPr>
              <a:t>(Student Booklet – page </a:t>
            </a:r>
            <a:r>
              <a:rPr lang="en-US" sz="2000" b="1" i="1" u="sng" dirty="0">
                <a:solidFill>
                  <a:srgbClr val="00B050"/>
                </a:solidFill>
              </a:rPr>
              <a:t>54</a:t>
            </a:r>
            <a:r>
              <a:rPr lang="en-US" sz="2000" b="1" i="1" dirty="0">
                <a:solidFill>
                  <a:srgbClr val="00B05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Fill in course names &amp; levels for required courses listed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Add Health, LOTE, Fine Arts, &amp; PE requirements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Add Endorsement/Program of Study courses &amp; Course #’s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List Alternate Electives for 9</a:t>
            </a:r>
            <a:r>
              <a:rPr lang="en-US" sz="2000" baseline="30000" dirty="0">
                <a:solidFill>
                  <a:prstClr val="black"/>
                </a:solidFill>
              </a:rPr>
              <a:t>th</a:t>
            </a:r>
            <a:r>
              <a:rPr lang="en-US" sz="2000" dirty="0">
                <a:solidFill>
                  <a:prstClr val="black"/>
                </a:solidFill>
              </a:rPr>
              <a:t> Grade (1</a:t>
            </a:r>
            <a:r>
              <a:rPr lang="en-US" sz="2000" baseline="30000" dirty="0">
                <a:solidFill>
                  <a:prstClr val="black"/>
                </a:solidFill>
              </a:rPr>
              <a:t>st</a:t>
            </a:r>
            <a:r>
              <a:rPr lang="en-US" sz="2000" dirty="0">
                <a:solidFill>
                  <a:prstClr val="black"/>
                </a:solidFill>
              </a:rPr>
              <a:t> &amp; 2</a:t>
            </a:r>
            <a:r>
              <a:rPr lang="en-US" sz="2000" baseline="30000" dirty="0">
                <a:solidFill>
                  <a:prstClr val="black"/>
                </a:solidFill>
              </a:rPr>
              <a:t>nd</a:t>
            </a:r>
            <a:r>
              <a:rPr lang="en-US" sz="2000" dirty="0">
                <a:solidFill>
                  <a:prstClr val="black"/>
                </a:solidFill>
              </a:rPr>
              <a:t> choice)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500E1-2C89-40C4-97C2-12D4A8802DE3}"/>
              </a:ext>
            </a:extLst>
          </p:cNvPr>
          <p:cNvSpPr txBox="1"/>
          <p:nvPr/>
        </p:nvSpPr>
        <p:spPr>
          <a:xfrm>
            <a:off x="76198" y="6096000"/>
            <a:ext cx="89915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Alternate Electives for 9</a:t>
            </a:r>
            <a:r>
              <a:rPr lang="en-US" sz="10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Grade: 1. ____________________________________________     2._________________________________________________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DACCF1C-767A-CEAF-8047-B5F960DE4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546483"/>
              </p:ext>
            </p:extLst>
          </p:nvPr>
        </p:nvGraphicFramePr>
        <p:xfrm>
          <a:off x="457201" y="2126635"/>
          <a:ext cx="8305801" cy="3921805"/>
        </p:xfrm>
        <a:graphic>
          <a:graphicData uri="http://schemas.openxmlformats.org/drawingml/2006/table">
            <a:tbl>
              <a:tblPr firstRow="1" firstCol="1" bandRow="1"/>
              <a:tblGrid>
                <a:gridCol w="430241">
                  <a:extLst>
                    <a:ext uri="{9D8B030D-6E8A-4147-A177-3AD203B41FA5}">
                      <a16:colId xmlns:a16="http://schemas.microsoft.com/office/drawing/2014/main" val="2524231578"/>
                    </a:ext>
                  </a:extLst>
                </a:gridCol>
                <a:gridCol w="1300689">
                  <a:extLst>
                    <a:ext uri="{9D8B030D-6E8A-4147-A177-3AD203B41FA5}">
                      <a16:colId xmlns:a16="http://schemas.microsoft.com/office/drawing/2014/main" val="3278830914"/>
                    </a:ext>
                  </a:extLst>
                </a:gridCol>
                <a:gridCol w="1647871">
                  <a:extLst>
                    <a:ext uri="{9D8B030D-6E8A-4147-A177-3AD203B41FA5}">
                      <a16:colId xmlns:a16="http://schemas.microsoft.com/office/drawing/2014/main" val="2869219045"/>
                    </a:ext>
                  </a:extLst>
                </a:gridCol>
                <a:gridCol w="1581424">
                  <a:extLst>
                    <a:ext uri="{9D8B030D-6E8A-4147-A177-3AD203B41FA5}">
                      <a16:colId xmlns:a16="http://schemas.microsoft.com/office/drawing/2014/main" val="815804254"/>
                    </a:ext>
                  </a:extLst>
                </a:gridCol>
                <a:gridCol w="1666143">
                  <a:extLst>
                    <a:ext uri="{9D8B030D-6E8A-4147-A177-3AD203B41FA5}">
                      <a16:colId xmlns:a16="http://schemas.microsoft.com/office/drawing/2014/main" val="3045448989"/>
                    </a:ext>
                  </a:extLst>
                </a:gridCol>
                <a:gridCol w="1679433">
                  <a:extLst>
                    <a:ext uri="{9D8B030D-6E8A-4147-A177-3AD203B41FA5}">
                      <a16:colId xmlns:a16="http://schemas.microsoft.com/office/drawing/2014/main" val="1851977729"/>
                    </a:ext>
                  </a:extLst>
                </a:gridCol>
              </a:tblGrid>
              <a:tr h="467300">
                <a:tc gridSpan="6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 u="sng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Directions</a:t>
                      </a:r>
                      <a:r>
                        <a:rPr lang="en-US" sz="9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Courses required at a specific grade level are noted in the chart below.  Students have flexibility in determining the year of study for the following graduation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requirements:  World History or World Geography, Foreign Language, Fine Arts, PE and Health.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885605"/>
                  </a:ext>
                </a:extLst>
              </a:tr>
              <a:tr h="3617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Pds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School credits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earned in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Middle School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000" b="1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000" b="1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1000" b="1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000" b="1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203059"/>
                  </a:ext>
                </a:extLst>
              </a:tr>
              <a:tr h="3165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I </a:t>
                      </a: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lang="en-US" sz="7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(Level)           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II </a:t>
                      </a: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sz="7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(Level)           </a:t>
                      </a: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III </a:t>
                      </a: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en-US" sz="7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(Level)       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IV: </a:t>
                      </a: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lang="en-US" sz="7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(Level)                    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748679"/>
                  </a:ext>
                </a:extLst>
              </a:tr>
              <a:tr h="422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Math: _________________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(Level) _____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Math: _________________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(Level) _____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Math: _________________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(Level) _____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Math: _________________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(Level) _____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862574"/>
                  </a:ext>
                </a:extLst>
              </a:tr>
              <a:tr h="4522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Biology </a:t>
                      </a: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  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n-US" sz="7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(Level) </a:t>
                      </a: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Science: _______________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(Level) _____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Science: _______________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(Level) _____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Science: _______________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(Level) _____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469648"/>
                  </a:ext>
                </a:extLst>
              </a:tr>
              <a:tr h="5426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(Course #)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(Course #)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U.S. History </a:t>
                      </a: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en-US" sz="7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(Level)          </a:t>
                      </a: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</a:t>
                      </a: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Government (½) _____ </a:t>
                      </a: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(Level)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Economics (½)   _____ </a:t>
                      </a: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(Level)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20986"/>
                  </a:ext>
                </a:extLst>
              </a:tr>
              <a:tr h="6029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PACE (½)                </a:t>
                      </a:r>
                      <a:r>
                        <a:rPr lang="en-US" sz="10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00120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__________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(½)    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______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(Course #)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(Course #)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(Course #)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165031"/>
                  </a:ext>
                </a:extLst>
              </a:tr>
              <a:tr h="3617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(Course #)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(Course #)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(Course #)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(Course #)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26000"/>
                  </a:ext>
                </a:extLst>
              </a:tr>
              <a:tr h="3617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(Course #)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(Course #)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(Course #)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(Course #)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4" marR="67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446760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6FAB7E92-F98E-966A-DD0D-244280E5CDF4}"/>
              </a:ext>
            </a:extLst>
          </p:cNvPr>
          <p:cNvSpPr/>
          <p:nvPr/>
        </p:nvSpPr>
        <p:spPr>
          <a:xfrm>
            <a:off x="914400" y="2514600"/>
            <a:ext cx="1219200" cy="5334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245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1972</TotalTime>
  <Words>1333</Words>
  <Application>Microsoft Office PowerPoint</Application>
  <PresentationFormat>On-screen Show (4:3)</PresentationFormat>
  <Paragraphs>267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Retrospect</vt:lpstr>
      <vt:lpstr>Endorsements              &amp;  Programs of Study</vt:lpstr>
      <vt:lpstr>       Endorsements are a related series of courses that are grouped together by interest or skill set.  They provide students in-depth knowledge of a subject area.   Students can choose from 5 Endorsement areas:</vt:lpstr>
      <vt:lpstr>       Programs of Study  are a coherent sequence of CTE courses, industry-based certifications, &amp; work-based learning designed to ensure students are prepared for in-demand, high-skill, high-wage careers.  They also support the completion of an endorsement.</vt:lpstr>
      <vt:lpstr>Choosing an Endorsement &amp; Option/Program of Study             may seem overwhelming…</vt:lpstr>
      <vt:lpstr>PowerPoint Presentation</vt:lpstr>
      <vt:lpstr>Now…</vt:lpstr>
      <vt:lpstr>If you have space available…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to choose your Endorsement…</dc:title>
  <dc:creator>Sandy</dc:creator>
  <cp:lastModifiedBy>K Rushe</cp:lastModifiedBy>
  <cp:revision>152</cp:revision>
  <cp:lastPrinted>2016-06-15T20:24:19Z</cp:lastPrinted>
  <dcterms:created xsi:type="dcterms:W3CDTF">2015-06-11T17:21:13Z</dcterms:created>
  <dcterms:modified xsi:type="dcterms:W3CDTF">2023-08-22T01:34:48Z</dcterms:modified>
</cp:coreProperties>
</file>